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9"/>
  </p:notes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3A541"/>
    <a:srgbClr val="76943A"/>
    <a:srgbClr val="A5B781"/>
    <a:srgbClr val="66A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639" autoAdjust="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ropbox\Education\Napier\Events\workshops\Web2NYou\participation_numbe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Web2 and You Course</a:t>
            </a:r>
            <a:r>
              <a:rPr lang="en-GB" baseline="0" dirty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Activity</a:t>
            </a:r>
          </a:p>
        </c:rich>
      </c:tx>
      <c:overlay val="0"/>
      <c:spPr>
        <a:noFill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Calc!$C$2</c:f>
              <c:strCache>
                <c:ptCount val="1"/>
                <c:pt idx="0">
                  <c:v>Activity</c:v>
                </c:pt>
              </c:strCache>
            </c:strRef>
          </c:tx>
          <c:invertIfNegative val="0"/>
          <c:cat>
            <c:strRef>
              <c:f>Calc!$A$4:$A$15</c:f>
              <c:strCache>
                <c:ptCount val="12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  <c:pt idx="5">
                  <c:v>Saturday</c:v>
                </c:pt>
                <c:pt idx="6">
                  <c:v>Sunday</c:v>
                </c:pt>
                <c:pt idx="7">
                  <c:v>Monday</c:v>
                </c:pt>
                <c:pt idx="8">
                  <c:v>Tuesday</c:v>
                </c:pt>
                <c:pt idx="9">
                  <c:v>Wednesday</c:v>
                </c:pt>
                <c:pt idx="10">
                  <c:v>Thursday</c:v>
                </c:pt>
                <c:pt idx="11">
                  <c:v>Friday</c:v>
                </c:pt>
              </c:strCache>
            </c:strRef>
          </c:cat>
          <c:val>
            <c:numRef>
              <c:f>Calc!$C$4:$C$15</c:f>
              <c:numCache>
                <c:formatCode>General</c:formatCode>
                <c:ptCount val="12"/>
                <c:pt idx="0">
                  <c:v>489</c:v>
                </c:pt>
                <c:pt idx="1">
                  <c:v>467</c:v>
                </c:pt>
                <c:pt idx="2">
                  <c:v>540</c:v>
                </c:pt>
                <c:pt idx="3">
                  <c:v>216</c:v>
                </c:pt>
                <c:pt idx="4">
                  <c:v>262</c:v>
                </c:pt>
                <c:pt idx="5">
                  <c:v>76</c:v>
                </c:pt>
                <c:pt idx="6">
                  <c:v>96</c:v>
                </c:pt>
                <c:pt idx="7">
                  <c:v>310</c:v>
                </c:pt>
                <c:pt idx="8">
                  <c:v>76</c:v>
                </c:pt>
                <c:pt idx="9">
                  <c:v>73</c:v>
                </c:pt>
                <c:pt idx="10">
                  <c:v>56</c:v>
                </c:pt>
                <c:pt idx="11">
                  <c:v>184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079104"/>
        <c:axId val="100080640"/>
      </c:barChart>
      <c:catAx>
        <c:axId val="10007910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>
                <a:solidFill>
                  <a:srgbClr val="000000"/>
                </a:solidFill>
              </a:defRPr>
            </a:pPr>
            <a:endParaRPr lang="en-US"/>
          </a:p>
        </c:txPr>
        <c:crossAx val="100080640"/>
        <c:crosses val="autoZero"/>
        <c:auto val="1"/>
        <c:lblAlgn val="ctr"/>
        <c:lblOffset val="100"/>
        <c:noMultiLvlLbl val="1"/>
      </c:catAx>
      <c:valAx>
        <c:axId val="10008064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>
                <a:solidFill>
                  <a:srgbClr val="000000"/>
                </a:solidFill>
              </a:defRPr>
            </a:pPr>
            <a:endParaRPr lang="en-US"/>
          </a:p>
        </c:txPr>
        <c:crossAx val="100079104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A6847-8EB6-402C-BE3F-45AA07D85A64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2027B-890C-4210-B533-5ADB1C8B5E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140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2027B-890C-4210-B533-5ADB1C8B5E3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03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Heavy prods!</a:t>
            </a:r>
          </a:p>
          <a:p>
            <a:r>
              <a:rPr lang="en-GB" dirty="0" smtClean="0"/>
              <a:t>Guilt, guilt, guilt</a:t>
            </a:r>
          </a:p>
          <a:p>
            <a:pPr lvl="1"/>
            <a:r>
              <a:rPr lang="en-GB" dirty="0" smtClean="0"/>
              <a:t>Your time</a:t>
            </a:r>
          </a:p>
          <a:p>
            <a:pPr lvl="1"/>
            <a:r>
              <a:rPr lang="en-GB" dirty="0" smtClean="0"/>
              <a:t>Responsibility to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2027B-890C-4210-B533-5ADB1C8B5E3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5697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Mixing all sorts of metaphors here</a:t>
            </a:r>
          </a:p>
          <a:p>
            <a:endParaRPr lang="en-GB" dirty="0" smtClean="0"/>
          </a:p>
          <a:p>
            <a:r>
              <a:rPr lang="en-GB" dirty="0" smtClean="0"/>
              <a:t>Plant the seeds with the pre-course activity – gives them nourishment to base course</a:t>
            </a:r>
            <a:r>
              <a:rPr lang="en-GB" baseline="0" dirty="0" smtClean="0"/>
              <a:t> relationships on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You’re then doing the heavy lifting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2027B-890C-4210-B533-5ADB1C8B5E3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548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isn’t just an</a:t>
            </a:r>
            <a:r>
              <a:rPr lang="en-GB" baseline="0" dirty="0" smtClean="0"/>
              <a:t> on-rails co</a:t>
            </a:r>
          </a:p>
          <a:p>
            <a:r>
              <a:rPr lang="en-GB" baseline="0" dirty="0" smtClean="0"/>
              <a:t>The benefits of flexibility and short tasks are that you can change them easily! </a:t>
            </a:r>
          </a:p>
          <a:p>
            <a:r>
              <a:rPr lang="en-GB" baseline="0" dirty="0" smtClean="0"/>
              <a:t>And student generated content takes a lot of the burden off you. </a:t>
            </a:r>
          </a:p>
          <a:p>
            <a:endParaRPr lang="en-GB" baseline="0" dirty="0" smtClean="0"/>
          </a:p>
          <a:p>
            <a:r>
              <a:rPr lang="en-GB" dirty="0" smtClean="0"/>
              <a:t>Be creative, be responsive</a:t>
            </a:r>
          </a:p>
          <a:p>
            <a:r>
              <a:rPr lang="en-GB" dirty="0" smtClean="0"/>
              <a:t> - Take votes, take suggestions, and act on them</a:t>
            </a:r>
          </a:p>
          <a:p>
            <a:endParaRPr lang="en-GB" dirty="0" smtClean="0"/>
          </a:p>
          <a:p>
            <a:r>
              <a:rPr lang="en-GB" dirty="0" smtClean="0"/>
              <a:t>Post Participant content – encourage this</a:t>
            </a:r>
          </a:p>
          <a:p>
            <a:endParaRPr lang="en-GB" dirty="0" smtClean="0"/>
          </a:p>
          <a:p>
            <a:r>
              <a:rPr lang="en-GB" dirty="0" smtClean="0"/>
              <a:t>Create tasks that will produce creative outputs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2027B-890C-4210-B533-5ADB1C8B5E3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5275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Discussion around these results - Pose the following questions.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Whole group participation. (If slow going then split into small groups again to try to stimulate some creative thinking around the topic.)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 engagement tactics do you think would work in your context?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Have you experience with any of these approaches? If so, what happened?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you think of any other methods of engagement that might work in this context?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2027B-890C-4210-B533-5ADB1C8B5E3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2386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2027B-890C-4210-B533-5ADB1C8B5E3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736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is an example, although I’ve used variations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2027B-890C-4210-B533-5ADB1C8B5E3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027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Robert Pike – 90/20/8 rule</a:t>
            </a:r>
          </a:p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audience can listen with understanding for 90 minutes, but they only retain 20 minutes of the information presented. They need to discuss and apply what they're learning every 8 minutes. 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2027B-890C-4210-B533-5ADB1C8B5E3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985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Digital things for learning developers (LD5D) &amp;</a:t>
            </a:r>
            <a:r>
              <a:rPr lang="en-GB" sz="1200" b="1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10 days of twitter</a:t>
            </a:r>
            <a:endParaRPr lang="en-GB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Public Library of Charlotte &amp; Mecklenburg County – 2006 originally – Learning 2.0 programme to get staff into New techs.</a:t>
            </a:r>
          </a:p>
          <a:p>
            <a:endParaRPr lang="en-GB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CPD23</a:t>
            </a:r>
            <a:r>
              <a:rPr lang="en-GB" sz="1200" b="1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GB" sz="1200" b="1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Niamh</a:t>
            </a:r>
            <a:r>
              <a:rPr lang="en-GB" sz="1200" b="1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Page – Cambridge  Librarians and info services – 1000 participants in 2011 and 360 in 2012. </a:t>
            </a:r>
          </a:p>
          <a:p>
            <a:endParaRPr lang="en-GB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2027B-890C-4210-B533-5ADB1C8B5E3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259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Take some cards</a:t>
            </a:r>
            <a:r>
              <a:rPr lang="en-GB" baseline="0" dirty="0" smtClean="0"/>
              <a:t> – numbers only </a:t>
            </a:r>
          </a:p>
          <a:p>
            <a:r>
              <a:rPr lang="en-GB" baseline="0" dirty="0" smtClean="0"/>
              <a:t>Deal the cards out to the tables</a:t>
            </a:r>
          </a:p>
          <a:p>
            <a:r>
              <a:rPr lang="en-GB" baseline="0" dirty="0" smtClean="0"/>
              <a:t>Odd numbers do one, even numbers do the other.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2027B-890C-4210-B533-5ADB1C8B5E3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908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Split into 4 groups,</a:t>
            </a:r>
            <a:r>
              <a:rPr lang="en-GB" baseline="0" dirty="0" smtClean="0"/>
              <a:t> by suit. 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2027B-890C-4210-B533-5ADB1C8B5E3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238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</a:t>
            </a:r>
            <a:r>
              <a:rPr lang="en-GB" baseline="0" dirty="0" smtClean="0"/>
              <a:t> Big Issue is Retention</a:t>
            </a:r>
          </a:p>
          <a:p>
            <a:r>
              <a:rPr lang="en-GB" baseline="0" dirty="0" smtClean="0"/>
              <a:t>I’m looking at Engagement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2027B-890C-4210-B533-5ADB1C8B5E3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541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GB" dirty="0" smtClean="0"/>
              <a:t>Retention problems are huge</a:t>
            </a:r>
          </a:p>
          <a:p>
            <a:pPr lvl="1"/>
            <a:r>
              <a:rPr lang="en-GB" dirty="0" smtClean="0"/>
              <a:t>MOOCs too: Edinburgh </a:t>
            </a:r>
            <a:r>
              <a:rPr lang="en-GB" dirty="0" err="1" smtClean="0"/>
              <a:t>Uni</a:t>
            </a:r>
            <a:r>
              <a:rPr lang="en-GB" dirty="0" smtClean="0"/>
              <a:t>, 29% engagement with week 5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	</a:t>
            </a:r>
            <a:r>
              <a:rPr lang="en-GB" dirty="0" err="1" smtClean="0"/>
              <a:t>Niamh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tumelty</a:t>
            </a:r>
            <a:r>
              <a:rPr lang="en-GB" baseline="0" dirty="0" smtClean="0"/>
              <a:t> from </a:t>
            </a:r>
            <a:r>
              <a:rPr lang="en-GB" baseline="0" dirty="0" err="1" smtClean="0"/>
              <a:t>cambridge</a:t>
            </a:r>
            <a:endParaRPr lang="en-GB" baseline="0" dirty="0" smtClean="0"/>
          </a:p>
          <a:p>
            <a:r>
              <a:rPr lang="en-GB" baseline="0" dirty="0" smtClean="0"/>
              <a:t>2011 – 959 participants and 112 completed – 12%</a:t>
            </a:r>
          </a:p>
          <a:p>
            <a:r>
              <a:rPr lang="en-GB" baseline="0" dirty="0" smtClean="0"/>
              <a:t>2012 – 361 participants and 44 completed – 12%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2027B-890C-4210-B533-5ADB1C8B5E3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093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 Email – Intro &amp; Pre-Activity</a:t>
            </a:r>
          </a:p>
          <a:p>
            <a:r>
              <a:rPr lang="en-GB" dirty="0" smtClean="0"/>
              <a:t>Icebreaker pre-activity (</a:t>
            </a:r>
            <a:r>
              <a:rPr lang="en-GB" dirty="0" err="1" smtClean="0"/>
              <a:t>preempts</a:t>
            </a:r>
            <a:r>
              <a:rPr lang="en-GB" dirty="0" smtClean="0"/>
              <a:t> tech </a:t>
            </a:r>
            <a:r>
              <a:rPr lang="en-GB" dirty="0" err="1" smtClean="0"/>
              <a:t>probs</a:t>
            </a:r>
            <a:r>
              <a:rPr lang="en-GB" dirty="0" smtClean="0"/>
              <a:t> too)</a:t>
            </a:r>
          </a:p>
          <a:p>
            <a:r>
              <a:rPr lang="en-GB" dirty="0" smtClean="0"/>
              <a:t>Monday Morning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2027B-890C-4210-B533-5ADB1C8B5E3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29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21AC-B1BA-4A7A-967D-63591C4D3726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0296-1D4F-431C-A1C7-F49F5CF75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825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21AC-B1BA-4A7A-967D-63591C4D3726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0296-1D4F-431C-A1C7-F49F5CF75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470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21AC-B1BA-4A7A-967D-63591C4D3726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0296-1D4F-431C-A1C7-F49F5CF75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85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21AC-B1BA-4A7A-967D-63591C4D3726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0296-1D4F-431C-A1C7-F49F5CF75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48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21AC-B1BA-4A7A-967D-63591C4D3726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0296-1D4F-431C-A1C7-F49F5CF75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36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21AC-B1BA-4A7A-967D-63591C4D3726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0296-1D4F-431C-A1C7-F49F5CF75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39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21AC-B1BA-4A7A-967D-63591C4D3726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0296-1D4F-431C-A1C7-F49F5CF75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083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21AC-B1BA-4A7A-967D-63591C4D3726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0296-1D4F-431C-A1C7-F49F5CF75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291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21AC-B1BA-4A7A-967D-63591C4D3726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0296-1D4F-431C-A1C7-F49F5CF75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08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21AC-B1BA-4A7A-967D-63591C4D3726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0296-1D4F-431C-A1C7-F49F5CF75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232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21AC-B1BA-4A7A-967D-63591C4D3726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0296-1D4F-431C-A1C7-F49F5CF75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04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A5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E21AC-B1BA-4A7A-967D-63591C4D3726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20296-1D4F-431C-A1C7-F49F5CF75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63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colin@wildtrails.co.uk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101915"/>
            <a:ext cx="9144000" cy="779049"/>
          </a:xfrm>
          <a:prstGeom prst="rect">
            <a:avLst/>
          </a:prstGeom>
          <a:solidFill>
            <a:srgbClr val="769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8211141" cy="1470025"/>
          </a:xfrm>
        </p:spPr>
        <p:txBody>
          <a:bodyPr>
            <a:noAutofit/>
          </a:bodyPr>
          <a:lstStyle/>
          <a:p>
            <a:pPr algn="l"/>
            <a:r>
              <a:rPr lang="en-GB" sz="4800" b="1" dirty="0" smtClean="0">
                <a:latin typeface="Arial Black" panose="020B0A04020102020204" pitchFamily="34" charset="0"/>
              </a:rPr>
              <a:t>Bite </a:t>
            </a:r>
            <a:r>
              <a:rPr lang="en-GB" sz="4800" b="1" dirty="0">
                <a:latin typeface="Arial Black" panose="020B0A04020102020204" pitchFamily="34" charset="0"/>
              </a:rPr>
              <a:t>Sized </a:t>
            </a:r>
            <a:r>
              <a:rPr lang="en-GB" sz="4800" b="1" dirty="0" smtClean="0">
                <a:latin typeface="Arial Black" panose="020B0A04020102020204" pitchFamily="34" charset="0"/>
              </a:rPr>
              <a:t>Development</a:t>
            </a:r>
            <a:endParaRPr lang="en-GB" sz="4800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5160" y="1154609"/>
            <a:ext cx="8265312" cy="1752600"/>
          </a:xfrm>
        </p:spPr>
        <p:txBody>
          <a:bodyPr>
            <a:noAutofit/>
          </a:bodyPr>
          <a:lstStyle/>
          <a:p>
            <a:pPr algn="l"/>
            <a:r>
              <a:rPr lang="en-GB" sz="4500" dirty="0" smtClean="0"/>
              <a:t>Increase Participation, Creativity &amp; Knowledge Exchange</a:t>
            </a:r>
            <a:endParaRPr lang="en-GB" sz="4500" dirty="0"/>
          </a:p>
        </p:txBody>
      </p:sp>
      <p:sp>
        <p:nvSpPr>
          <p:cNvPr id="4" name="TextBox 3"/>
          <p:cNvSpPr txBox="1"/>
          <p:nvPr/>
        </p:nvSpPr>
        <p:spPr>
          <a:xfrm>
            <a:off x="6300193" y="6228601"/>
            <a:ext cx="28803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University of </a:t>
            </a:r>
            <a:r>
              <a:rPr lang="en-GB" sz="1600" dirty="0" err="1" smtClean="0"/>
              <a:t>Abertay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 smtClean="0"/>
              <a:t>Wild Trails Media</a:t>
            </a:r>
            <a:endParaRPr lang="en-GB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264823" y="6199051"/>
            <a:ext cx="63087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Colin </a:t>
            </a:r>
            <a:r>
              <a:rPr lang="en-GB" sz="3200" b="1" dirty="0" err="1" smtClean="0"/>
              <a:t>Gray</a:t>
            </a:r>
            <a:r>
              <a:rPr lang="en-GB" sz="3200" b="1" dirty="0" smtClean="0"/>
              <a:t>     </a:t>
            </a:r>
            <a:r>
              <a:rPr lang="en-GB" sz="3200" dirty="0" smtClean="0"/>
              <a:t>|    @</a:t>
            </a:r>
            <a:r>
              <a:rPr lang="en-GB" sz="3200" dirty="0" err="1" smtClean="0"/>
              <a:t>elearningcolin</a:t>
            </a:r>
            <a:r>
              <a:rPr lang="en-GB" sz="3200" dirty="0" smtClean="0"/>
              <a:t>   |</a:t>
            </a:r>
            <a:endParaRPr lang="en-GB" sz="32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31187"/>
            <a:ext cx="1872208" cy="2113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235710"/>
            <a:ext cx="2234477" cy="209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442" y="3300067"/>
            <a:ext cx="1430518" cy="197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416636"/>
            <a:ext cx="1843950" cy="1812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9409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484784"/>
            <a:ext cx="9144000" cy="1152128"/>
          </a:xfrm>
          <a:prstGeom prst="rect">
            <a:avLst/>
          </a:prstGeom>
          <a:solidFill>
            <a:srgbClr val="769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Research on Engagement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i="1" dirty="0" smtClean="0"/>
              <a:t>Similar measurements across the board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9215">
            <a:off x="1241276" y="5277833"/>
            <a:ext cx="990072" cy="1146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18570">
            <a:off x="3774653" y="5634036"/>
            <a:ext cx="1522686" cy="481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32595">
            <a:off x="6943116" y="5397501"/>
            <a:ext cx="5143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Oval 14"/>
          <p:cNvSpPr/>
          <p:nvPr/>
        </p:nvSpPr>
        <p:spPr>
          <a:xfrm>
            <a:off x="755576" y="2924944"/>
            <a:ext cx="2232248" cy="2232248"/>
          </a:xfrm>
          <a:prstGeom prst="ellipse">
            <a:avLst/>
          </a:prstGeom>
          <a:solidFill>
            <a:srgbClr val="A5B781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My Courses</a:t>
            </a:r>
            <a:endParaRPr lang="en-GB" sz="2000" b="1" dirty="0"/>
          </a:p>
        </p:txBody>
      </p:sp>
      <p:sp>
        <p:nvSpPr>
          <p:cNvPr id="16" name="Oval 15"/>
          <p:cNvSpPr/>
          <p:nvPr/>
        </p:nvSpPr>
        <p:spPr>
          <a:xfrm>
            <a:off x="3419872" y="2924944"/>
            <a:ext cx="2232248" cy="2232248"/>
          </a:xfrm>
          <a:prstGeom prst="ellipse">
            <a:avLst/>
          </a:prstGeom>
          <a:solidFill>
            <a:srgbClr val="A5B781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Colleagues</a:t>
            </a:r>
            <a:endParaRPr lang="en-GB" sz="2000" b="1" dirty="0"/>
          </a:p>
        </p:txBody>
      </p:sp>
      <p:sp>
        <p:nvSpPr>
          <p:cNvPr id="17" name="Oval 16"/>
          <p:cNvSpPr/>
          <p:nvPr/>
        </p:nvSpPr>
        <p:spPr>
          <a:xfrm>
            <a:off x="6084168" y="2924944"/>
            <a:ext cx="2232248" cy="2232248"/>
          </a:xfrm>
          <a:prstGeom prst="ellipse">
            <a:avLst/>
          </a:prstGeom>
          <a:solidFill>
            <a:srgbClr val="A5B781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MOOCs</a:t>
            </a:r>
            <a:endParaRPr lang="en-GB" sz="2000" b="1" dirty="0"/>
          </a:p>
        </p:txBody>
      </p:sp>
      <p:sp>
        <p:nvSpPr>
          <p:cNvPr id="4" name="TextBox 3"/>
          <p:cNvSpPr txBox="1"/>
          <p:nvPr/>
        </p:nvSpPr>
        <p:spPr>
          <a:xfrm rot="20978302">
            <a:off x="4225653" y="448991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12%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 rot="482755">
            <a:off x="6909838" y="3202633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29%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 rot="482755">
            <a:off x="1552260" y="3254596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  <a:r>
              <a:rPr lang="en-GB" dirty="0" smtClean="0"/>
              <a:t>9%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0592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dirty="0" smtClean="0"/>
              <a:t>Increasing Engagement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0" y="1778804"/>
            <a:ext cx="9108504" cy="1177040"/>
          </a:xfrm>
          <a:prstGeom prst="rect">
            <a:avLst/>
          </a:prstGeom>
          <a:solidFill>
            <a:srgbClr val="A5B7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 rot="475991">
            <a:off x="7904923" y="1615982"/>
            <a:ext cx="1141935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500" dirty="0" smtClean="0">
                <a:solidFill>
                  <a:srgbClr val="83A541"/>
                </a:solidFill>
                <a:latin typeface="Arial Black" panose="020B0A04020102020204" pitchFamily="34" charset="0"/>
              </a:rPr>
              <a:t>1</a:t>
            </a:r>
            <a:endParaRPr lang="en-GB" sz="12500" dirty="0">
              <a:solidFill>
                <a:srgbClr val="83A54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074948"/>
            <a:ext cx="9110002" cy="1177040"/>
          </a:xfrm>
          <a:prstGeom prst="rect">
            <a:avLst/>
          </a:prstGeom>
          <a:solidFill>
            <a:srgbClr val="769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 rot="475991">
            <a:off x="7946014" y="2856074"/>
            <a:ext cx="1141935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500" dirty="0" smtClean="0">
                <a:solidFill>
                  <a:srgbClr val="83A541"/>
                </a:solidFill>
                <a:latin typeface="Arial Black" panose="020B0A04020102020204" pitchFamily="34" charset="0"/>
              </a:rPr>
              <a:t>2</a:t>
            </a:r>
            <a:endParaRPr lang="en-GB" sz="12500" dirty="0">
              <a:solidFill>
                <a:srgbClr val="83A54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03" y="4371092"/>
            <a:ext cx="9108504" cy="1064941"/>
          </a:xfrm>
          <a:prstGeom prst="rect">
            <a:avLst/>
          </a:prstGeom>
          <a:solidFill>
            <a:srgbClr val="A5B7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 rot="475991">
            <a:off x="7832915" y="4158206"/>
            <a:ext cx="1141935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500" dirty="0" smtClean="0">
                <a:solidFill>
                  <a:srgbClr val="83A541"/>
                </a:solidFill>
                <a:latin typeface="Arial Black" panose="020B0A04020102020204" pitchFamily="34" charset="0"/>
              </a:rPr>
              <a:t>3</a:t>
            </a:r>
            <a:endParaRPr lang="en-GB" sz="12500" dirty="0">
              <a:solidFill>
                <a:srgbClr val="83A541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5570316"/>
            <a:ext cx="9171845" cy="1177040"/>
          </a:xfrm>
          <a:prstGeom prst="rect">
            <a:avLst/>
          </a:prstGeom>
          <a:solidFill>
            <a:srgbClr val="769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 rot="475991">
            <a:off x="7832915" y="5304346"/>
            <a:ext cx="1141935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500" dirty="0" smtClean="0">
                <a:solidFill>
                  <a:srgbClr val="83A541"/>
                </a:solidFill>
                <a:latin typeface="Arial Black" panose="020B0A04020102020204" pitchFamily="34" charset="0"/>
              </a:rPr>
              <a:t>4</a:t>
            </a:r>
            <a:endParaRPr lang="en-GB" sz="12500" dirty="0">
              <a:solidFill>
                <a:srgbClr val="83A541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00147" y="1052736"/>
            <a:ext cx="4132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(My thoughts and experience, at least….)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01" y="2034196"/>
            <a:ext cx="8229600" cy="81874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Prime Your Participants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478807" y="5805264"/>
            <a:ext cx="27250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Jump the Rails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43352" y="4581128"/>
            <a:ext cx="29765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Be the Snowball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2393" y="3356992"/>
            <a:ext cx="32814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Lay Down the Law</a:t>
            </a:r>
          </a:p>
        </p:txBody>
      </p:sp>
    </p:spTree>
    <p:extLst>
      <p:ext uri="{BB962C8B-B14F-4D97-AF65-F5344CB8AC3E}">
        <p14:creationId xmlns:p14="http://schemas.microsoft.com/office/powerpoint/2010/main" val="592087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6247739"/>
            <a:ext cx="9110002" cy="588519"/>
          </a:xfrm>
          <a:prstGeom prst="rect">
            <a:avLst/>
          </a:prstGeom>
          <a:solidFill>
            <a:srgbClr val="769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Increasing Engagement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0" y="1778804"/>
            <a:ext cx="9108504" cy="1177040"/>
          </a:xfrm>
          <a:prstGeom prst="rect">
            <a:avLst/>
          </a:prstGeom>
          <a:solidFill>
            <a:srgbClr val="A5B7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600147" y="1052736"/>
            <a:ext cx="4132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(My thoughts and experience, at least….)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40201" y="2034196"/>
            <a:ext cx="8229600" cy="818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Prime Your Participants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endParaRPr lang="en-GB" dirty="0" smtClean="0"/>
          </a:p>
        </p:txBody>
      </p:sp>
      <p:sp>
        <p:nvSpPr>
          <p:cNvPr id="13" name="TextBox 12"/>
          <p:cNvSpPr txBox="1"/>
          <p:nvPr/>
        </p:nvSpPr>
        <p:spPr>
          <a:xfrm rot="475991">
            <a:off x="7904923" y="1615982"/>
            <a:ext cx="1141935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500" dirty="0" smtClean="0">
                <a:solidFill>
                  <a:srgbClr val="83A541"/>
                </a:solidFill>
                <a:latin typeface="Arial Black" panose="020B0A04020102020204" pitchFamily="34" charset="0"/>
              </a:rPr>
              <a:t>1</a:t>
            </a:r>
            <a:endParaRPr lang="en-GB" sz="12500" dirty="0">
              <a:solidFill>
                <a:srgbClr val="83A541"/>
              </a:solidFill>
              <a:latin typeface="Arial Black" panose="020B0A04020102020204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9" y="3933056"/>
            <a:ext cx="13620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967336"/>
            <a:ext cx="13620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1654" y="3356992"/>
            <a:ext cx="207645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899592" y="6309320"/>
            <a:ext cx="1251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T-5 days</a:t>
            </a:r>
            <a:endParaRPr lang="en-GB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7173856" y="6309320"/>
            <a:ext cx="9265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Day 1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3779912" y="6319747"/>
            <a:ext cx="169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-5 to 0 days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45865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Lay Down the Law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0" y="1706796"/>
            <a:ext cx="9110002" cy="1177040"/>
          </a:xfrm>
          <a:prstGeom prst="rect">
            <a:avLst/>
          </a:prstGeom>
          <a:solidFill>
            <a:srgbClr val="769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 rot="475991">
            <a:off x="7946014" y="1487922"/>
            <a:ext cx="1141935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500" dirty="0" smtClean="0">
                <a:solidFill>
                  <a:srgbClr val="83A541"/>
                </a:solidFill>
                <a:latin typeface="Arial Black" panose="020B0A04020102020204" pitchFamily="34" charset="0"/>
              </a:rPr>
              <a:t>2</a:t>
            </a:r>
            <a:endParaRPr lang="en-GB" sz="12500" dirty="0">
              <a:solidFill>
                <a:srgbClr val="83A54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2393" y="1988840"/>
            <a:ext cx="32814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Lay Down the Law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4290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66392" y="3715134"/>
            <a:ext cx="1911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Prod Them!</a:t>
            </a:r>
            <a:endParaRPr lang="en-GB" sz="2800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0717" y="3894457"/>
            <a:ext cx="1137667" cy="1334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874493" y="4367869"/>
            <a:ext cx="1920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Guilt Them!</a:t>
            </a:r>
            <a:endParaRPr lang="en-GB" sz="2800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44" y="5229200"/>
            <a:ext cx="10096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956709" y="5529565"/>
            <a:ext cx="29306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Guilt Them, again!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8954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5949281"/>
            <a:ext cx="9110002" cy="886978"/>
          </a:xfrm>
          <a:prstGeom prst="rect">
            <a:avLst/>
          </a:prstGeom>
          <a:solidFill>
            <a:srgbClr val="769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 the Snowball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-25403" y="1700808"/>
            <a:ext cx="9108504" cy="1064941"/>
          </a:xfrm>
          <a:prstGeom prst="rect">
            <a:avLst/>
          </a:prstGeom>
          <a:solidFill>
            <a:srgbClr val="A5B7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 rot="475991">
            <a:off x="7832915" y="1487922"/>
            <a:ext cx="1141935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500" dirty="0" smtClean="0">
                <a:solidFill>
                  <a:srgbClr val="83A541"/>
                </a:solidFill>
                <a:latin typeface="Arial Black" panose="020B0A04020102020204" pitchFamily="34" charset="0"/>
              </a:rPr>
              <a:t>3</a:t>
            </a:r>
            <a:endParaRPr lang="en-GB" sz="12500" dirty="0">
              <a:solidFill>
                <a:srgbClr val="83A54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3352" y="1910844"/>
            <a:ext cx="29765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Be the Snowball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645024"/>
            <a:ext cx="90487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948" y="3659311"/>
            <a:ext cx="84772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867" y="3765263"/>
            <a:ext cx="12573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965288"/>
            <a:ext cx="108585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163" y="3965288"/>
            <a:ext cx="108585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9662" y="5949280"/>
            <a:ext cx="13500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Plant the</a:t>
            </a:r>
          </a:p>
          <a:p>
            <a:pPr algn="ctr"/>
            <a:r>
              <a:rPr lang="en-GB" sz="2400" dirty="0" smtClean="0"/>
              <a:t>Seeds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182938" y="5949280"/>
            <a:ext cx="9899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Heavy</a:t>
            </a:r>
          </a:p>
          <a:p>
            <a:pPr algn="ctr"/>
            <a:r>
              <a:rPr lang="en-GB" sz="2400" dirty="0" smtClean="0"/>
              <a:t>Lifting</a:t>
            </a:r>
            <a:endParaRPr lang="en-GB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240859" y="5982379"/>
            <a:ext cx="12379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Watch it</a:t>
            </a:r>
          </a:p>
          <a:p>
            <a:pPr algn="ctr"/>
            <a:r>
              <a:rPr lang="en-GB" sz="2400" dirty="0" smtClean="0"/>
              <a:t>Grow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1211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Jump the Rails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0" y="1747904"/>
            <a:ext cx="9171845" cy="1177040"/>
          </a:xfrm>
          <a:prstGeom prst="rect">
            <a:avLst/>
          </a:prstGeom>
          <a:solidFill>
            <a:srgbClr val="769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 rot="475991">
            <a:off x="7832915" y="1481934"/>
            <a:ext cx="1141935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500" dirty="0" smtClean="0">
                <a:solidFill>
                  <a:srgbClr val="83A541"/>
                </a:solidFill>
                <a:latin typeface="Arial Black" panose="020B0A04020102020204" pitchFamily="34" charset="0"/>
              </a:rPr>
              <a:t>4</a:t>
            </a:r>
            <a:endParaRPr lang="en-GB" sz="12500" dirty="0">
              <a:solidFill>
                <a:srgbClr val="83A54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8807" y="1982852"/>
            <a:ext cx="27250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Jump the Rails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1479">
            <a:off x="852461" y="3368343"/>
            <a:ext cx="1187543" cy="1986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5949281"/>
            <a:ext cx="9110002" cy="886978"/>
          </a:xfrm>
          <a:prstGeom prst="rect">
            <a:avLst/>
          </a:prstGeom>
          <a:solidFill>
            <a:srgbClr val="769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387293" y="5982379"/>
            <a:ext cx="19524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Get Creative</a:t>
            </a:r>
          </a:p>
          <a:p>
            <a:pPr algn="ctr"/>
            <a:r>
              <a:rPr lang="en-GB" sz="2400" dirty="0" smtClean="0"/>
              <a:t>&amp; Responsive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79109" y="5949280"/>
            <a:ext cx="15976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Participant</a:t>
            </a:r>
          </a:p>
          <a:p>
            <a:pPr algn="ctr"/>
            <a:r>
              <a:rPr lang="en-GB" sz="2400" dirty="0" smtClean="0"/>
              <a:t>Content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731203" y="5982379"/>
            <a:ext cx="22572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Prompt Creative</a:t>
            </a:r>
          </a:p>
          <a:p>
            <a:pPr algn="ctr"/>
            <a:r>
              <a:rPr lang="en-GB" sz="2400" dirty="0" smtClean="0"/>
              <a:t>Outputs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3" y="3717776"/>
            <a:ext cx="17049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598" y="3563715"/>
            <a:ext cx="145732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3818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6512" y="3429000"/>
            <a:ext cx="7346314" cy="1512168"/>
          </a:xfrm>
          <a:prstGeom prst="rect">
            <a:avLst/>
          </a:prstGeom>
          <a:solidFill>
            <a:srgbClr val="769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0" y="5229200"/>
            <a:ext cx="7308304" cy="1368152"/>
          </a:xfrm>
          <a:prstGeom prst="rect">
            <a:avLst/>
          </a:prstGeom>
          <a:solidFill>
            <a:srgbClr val="A5B7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1628800"/>
            <a:ext cx="7308304" cy="1512168"/>
          </a:xfrm>
          <a:prstGeom prst="rect">
            <a:avLst/>
          </a:prstGeom>
          <a:solidFill>
            <a:srgbClr val="A5B7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Putting it in Context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 rot="475991">
            <a:off x="5810768" y="1442645"/>
            <a:ext cx="1467068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0" dirty="0" smtClean="0">
                <a:solidFill>
                  <a:srgbClr val="83A541"/>
                </a:solidFill>
                <a:latin typeface="Arial Black" panose="020B0A04020102020204" pitchFamily="34" charset="0"/>
              </a:rPr>
              <a:t>1</a:t>
            </a:r>
            <a:endParaRPr lang="en-GB" sz="15000" dirty="0">
              <a:solidFill>
                <a:srgbClr val="83A54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475991">
            <a:off x="5826604" y="3302730"/>
            <a:ext cx="1467068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0" dirty="0" smtClean="0">
                <a:solidFill>
                  <a:srgbClr val="83A541"/>
                </a:solidFill>
                <a:latin typeface="Arial Black" panose="020B0A04020102020204" pitchFamily="34" charset="0"/>
              </a:rPr>
              <a:t>2</a:t>
            </a:r>
            <a:endParaRPr lang="en-GB" sz="15000" dirty="0">
              <a:solidFill>
                <a:srgbClr val="83A541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475991">
            <a:off x="5682588" y="4958914"/>
            <a:ext cx="1467068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0" dirty="0" smtClean="0">
                <a:solidFill>
                  <a:srgbClr val="83A541"/>
                </a:solidFill>
                <a:latin typeface="Arial Black" panose="020B0A04020102020204" pitchFamily="34" charset="0"/>
              </a:rPr>
              <a:t>3</a:t>
            </a:r>
            <a:endParaRPr lang="en-GB" sz="15000" dirty="0">
              <a:solidFill>
                <a:srgbClr val="83A541"/>
              </a:solidFill>
              <a:latin typeface="Arial Black" panose="020B0A040201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70534"/>
            <a:ext cx="8667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676" y="3760510"/>
            <a:ext cx="1000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375113"/>
            <a:ext cx="9239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7138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What would work with your learners?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Your experience with this, or others?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Ideas for new engagement tactics?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0062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237312"/>
            <a:ext cx="9144000" cy="643652"/>
          </a:xfrm>
          <a:prstGeom prst="rect">
            <a:avLst/>
          </a:prstGeom>
          <a:solidFill>
            <a:srgbClr val="769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8211141" cy="1109985"/>
          </a:xfrm>
        </p:spPr>
        <p:txBody>
          <a:bodyPr>
            <a:noAutofit/>
          </a:bodyPr>
          <a:lstStyle/>
          <a:p>
            <a:pPr algn="l"/>
            <a:r>
              <a:rPr lang="en-GB" sz="4800" b="1" dirty="0" smtClean="0">
                <a:latin typeface="Arial Black" panose="020B0A04020102020204" pitchFamily="34" charset="0"/>
              </a:rPr>
              <a:t>Bite </a:t>
            </a:r>
            <a:r>
              <a:rPr lang="en-GB" sz="4800" b="1" dirty="0">
                <a:latin typeface="Arial Black" panose="020B0A04020102020204" pitchFamily="34" charset="0"/>
              </a:rPr>
              <a:t>Sized </a:t>
            </a:r>
            <a:r>
              <a:rPr lang="en-GB" sz="4800" b="1" dirty="0" smtClean="0">
                <a:latin typeface="Arial Black" panose="020B0A04020102020204" pitchFamily="34" charset="0"/>
              </a:rPr>
              <a:t>Development</a:t>
            </a:r>
            <a:endParaRPr lang="en-GB" sz="4800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5160" y="896442"/>
            <a:ext cx="8265312" cy="1752600"/>
          </a:xfrm>
        </p:spPr>
        <p:txBody>
          <a:bodyPr>
            <a:noAutofit/>
          </a:bodyPr>
          <a:lstStyle/>
          <a:p>
            <a:pPr algn="l"/>
            <a:r>
              <a:rPr lang="en-GB" sz="4500" dirty="0" smtClean="0"/>
              <a:t>Increase Participation, Creativity &amp; Knowledge Exchange</a:t>
            </a:r>
            <a:endParaRPr lang="en-GB" sz="45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381328"/>
            <a:ext cx="864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University of </a:t>
            </a:r>
            <a:r>
              <a:rPr lang="en-GB" sz="1600" dirty="0" err="1" smtClean="0"/>
              <a:t>Abertay</a:t>
            </a:r>
            <a:r>
              <a:rPr lang="en-GB" sz="1600" dirty="0" smtClean="0"/>
              <a:t> Dundee &amp; Wild Trails Media</a:t>
            </a:r>
            <a:endParaRPr lang="en-GB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3034695"/>
            <a:ext cx="480131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Colin </a:t>
            </a:r>
            <a:r>
              <a:rPr lang="en-GB" sz="3200" b="1" dirty="0" err="1" smtClean="0"/>
              <a:t>Gray</a:t>
            </a:r>
            <a:r>
              <a:rPr lang="en-GB" sz="3200" b="1" dirty="0" smtClean="0"/>
              <a:t> </a:t>
            </a:r>
          </a:p>
          <a:p>
            <a:endParaRPr lang="en-GB" sz="3200" dirty="0" smtClean="0"/>
          </a:p>
          <a:p>
            <a:r>
              <a:rPr lang="en-GB" sz="3200" dirty="0" smtClean="0"/>
              <a:t>T: @</a:t>
            </a:r>
            <a:r>
              <a:rPr lang="en-GB" sz="3200" dirty="0" err="1" smtClean="0"/>
              <a:t>elearningcolin</a:t>
            </a:r>
            <a:endParaRPr lang="en-GB" sz="3200" dirty="0" smtClean="0"/>
          </a:p>
          <a:p>
            <a:r>
              <a:rPr lang="en-GB" sz="3200" dirty="0" smtClean="0"/>
              <a:t>E: </a:t>
            </a:r>
            <a:r>
              <a:rPr lang="en-GB" sz="3200" dirty="0" smtClean="0">
                <a:hlinkClick r:id="rId3"/>
              </a:rPr>
              <a:t>colin@wildtrails.co.uk</a:t>
            </a:r>
            <a:r>
              <a:rPr lang="en-GB" sz="3200" dirty="0" smtClean="0"/>
              <a:t>	</a:t>
            </a:r>
          </a:p>
          <a:p>
            <a:endParaRPr lang="en-GB" sz="32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632432"/>
            <a:ext cx="1872208" cy="2113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80487">
            <a:off x="888029" y="4232764"/>
            <a:ext cx="1024360" cy="1414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794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1484784"/>
            <a:ext cx="8568952" cy="4896544"/>
          </a:xfrm>
          <a:prstGeom prst="rect">
            <a:avLst/>
          </a:prstGeom>
          <a:solidFill>
            <a:srgbClr val="A5B7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GB" dirty="0" smtClean="0"/>
              <a:t>How Does it Work?</a:t>
            </a:r>
            <a:endParaRPr lang="en-GB" dirty="0"/>
          </a:p>
        </p:txBody>
      </p:sp>
      <p:pic>
        <p:nvPicPr>
          <p:cNvPr id="1026" name="Picture 2" descr="F:\Dropbox\Education\Abertay\Sports-eChiasma-Course\images\activity-infographi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30" y="1809417"/>
            <a:ext cx="7812018" cy="4211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3227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36512" y="3365376"/>
            <a:ext cx="7056784" cy="1512168"/>
          </a:xfrm>
          <a:prstGeom prst="rect">
            <a:avLst/>
          </a:prstGeom>
          <a:solidFill>
            <a:srgbClr val="769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5013176"/>
            <a:ext cx="7020272" cy="1368152"/>
          </a:xfrm>
          <a:prstGeom prst="rect">
            <a:avLst/>
          </a:prstGeom>
          <a:solidFill>
            <a:srgbClr val="A5B7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1700808"/>
            <a:ext cx="7020272" cy="1512168"/>
          </a:xfrm>
          <a:prstGeom prst="rect">
            <a:avLst/>
          </a:prstGeom>
          <a:solidFill>
            <a:srgbClr val="A5B7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Why Should it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16832"/>
            <a:ext cx="8928992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Flexible</a:t>
            </a:r>
            <a:r>
              <a:rPr lang="en-GB" dirty="0"/>
              <a:t>, short, just-in-time </a:t>
            </a:r>
            <a:r>
              <a:rPr lang="en-GB" dirty="0" smtClean="0"/>
              <a:t>learning</a:t>
            </a:r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dirty="0" err="1" smtClean="0"/>
              <a:t>Simkins</a:t>
            </a:r>
            <a:r>
              <a:rPr lang="en-GB" dirty="0" smtClean="0"/>
              <a:t> </a:t>
            </a:r>
            <a:r>
              <a:rPr lang="en-GB" dirty="0"/>
              <a:t>&amp; Maier, </a:t>
            </a:r>
            <a:r>
              <a:rPr lang="en-GB" dirty="0" smtClean="0"/>
              <a:t>2010)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C</a:t>
            </a:r>
            <a:r>
              <a:rPr lang="en-GB" dirty="0" smtClean="0"/>
              <a:t>ommunity </a:t>
            </a:r>
            <a:r>
              <a:rPr lang="en-GB" dirty="0"/>
              <a:t>of </a:t>
            </a:r>
            <a:r>
              <a:rPr lang="en-GB" dirty="0" smtClean="0"/>
              <a:t>Practice</a:t>
            </a:r>
          </a:p>
          <a:p>
            <a:pPr marL="0" indent="0">
              <a:buNone/>
            </a:pPr>
            <a:r>
              <a:rPr lang="en-GB" dirty="0" smtClean="0"/>
              <a:t>(Lave </a:t>
            </a:r>
            <a:r>
              <a:rPr lang="en-GB" dirty="0"/>
              <a:t>&amp; Wenger, 1991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Attention spans - 90/20/8 rule</a:t>
            </a:r>
          </a:p>
          <a:p>
            <a:pPr marL="0" indent="0">
              <a:buNone/>
            </a:pPr>
            <a:r>
              <a:rPr lang="en-GB" dirty="0" smtClean="0"/>
              <a:t>(Pike</a:t>
            </a:r>
            <a:r>
              <a:rPr lang="en-GB" dirty="0"/>
              <a:t>, 1994)</a:t>
            </a:r>
            <a:endParaRPr lang="en-GB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386" y="1930044"/>
            <a:ext cx="10001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635685"/>
            <a:ext cx="96202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386" y="5188615"/>
            <a:ext cx="9429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6614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3779912" y="1484784"/>
            <a:ext cx="5256584" cy="5256584"/>
          </a:xfrm>
          <a:prstGeom prst="ellipse">
            <a:avLst/>
          </a:prstGeom>
          <a:solidFill>
            <a:srgbClr val="769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107504" y="1448780"/>
            <a:ext cx="5328592" cy="5328592"/>
          </a:xfrm>
          <a:prstGeom prst="ellipse">
            <a:avLst/>
          </a:prstGeom>
          <a:solidFill>
            <a:srgbClr val="A5B781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3923928" y="3429000"/>
            <a:ext cx="1368152" cy="1368152"/>
          </a:xfrm>
          <a:prstGeom prst="ellipse">
            <a:avLst/>
          </a:prstGeom>
          <a:solidFill>
            <a:srgbClr val="83A5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Where Has it Worked?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256" y="2204864"/>
            <a:ext cx="37547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i="1" dirty="0" smtClean="0"/>
              <a:t>Edinburgh Napier</a:t>
            </a:r>
          </a:p>
          <a:p>
            <a:pPr marL="457200" lvl="1" indent="0">
              <a:buNone/>
            </a:pPr>
            <a:r>
              <a:rPr lang="en-GB" sz="2600" dirty="0" smtClean="0"/>
              <a:t>In the Cloud</a:t>
            </a:r>
          </a:p>
          <a:p>
            <a:pPr marL="457200" lvl="1" indent="0">
              <a:buNone/>
            </a:pPr>
            <a:r>
              <a:rPr lang="en-GB" sz="2600" dirty="0" err="1" smtClean="0"/>
              <a:t>Podwhating</a:t>
            </a:r>
            <a:r>
              <a:rPr lang="en-GB" sz="2600" dirty="0" smtClean="0"/>
              <a:t>?!</a:t>
            </a:r>
          </a:p>
          <a:p>
            <a:pPr marL="457200" lvl="1" indent="0">
              <a:buNone/>
            </a:pPr>
            <a:r>
              <a:rPr lang="en-GB" sz="2600" dirty="0" smtClean="0"/>
              <a:t>Web2 and You</a:t>
            </a:r>
          </a:p>
          <a:p>
            <a:pPr marL="0" indent="0">
              <a:buNone/>
            </a:pPr>
            <a:r>
              <a:rPr lang="en-GB" sz="2800" b="1" i="1" dirty="0" smtClean="0"/>
              <a:t>Open Education</a:t>
            </a:r>
          </a:p>
          <a:p>
            <a:pPr marL="457200" lvl="1" indent="0">
              <a:buNone/>
            </a:pPr>
            <a:r>
              <a:rPr lang="en-GB" sz="2600" dirty="0" smtClean="0"/>
              <a:t>How to Podcast</a:t>
            </a:r>
          </a:p>
          <a:p>
            <a:pPr marL="0" indent="0">
              <a:buNone/>
            </a:pPr>
            <a:r>
              <a:rPr lang="en-GB" sz="2800" b="1" i="1" dirty="0" smtClean="0"/>
              <a:t>Business Education</a:t>
            </a:r>
          </a:p>
          <a:p>
            <a:pPr marL="457200" lvl="1" indent="0">
              <a:buNone/>
            </a:pPr>
            <a:r>
              <a:rPr lang="en-GB" sz="2600" dirty="0" err="1" smtClean="0"/>
              <a:t>Chiasma</a:t>
            </a:r>
            <a:endParaRPr lang="en-GB" sz="2600" dirty="0" smtClean="0"/>
          </a:p>
          <a:p>
            <a:endParaRPr lang="en-GB" sz="2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08104" y="2564904"/>
            <a:ext cx="3106688" cy="33123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i="1" dirty="0" smtClean="0"/>
              <a:t>Helen Webster</a:t>
            </a:r>
          </a:p>
          <a:p>
            <a:pPr marL="457200" lvl="1" indent="0">
              <a:buNone/>
            </a:pPr>
            <a:r>
              <a:rPr lang="en-GB" dirty="0" smtClean="0"/>
              <a:t>10 Days of Twitter &amp; LD5D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i="1" dirty="0" smtClean="0"/>
              <a:t>23 Things</a:t>
            </a:r>
          </a:p>
          <a:p>
            <a:pPr marL="457200" lvl="1" indent="0">
              <a:buNone/>
            </a:pPr>
            <a:r>
              <a:rPr lang="en-GB" dirty="0" smtClean="0"/>
              <a:t>PLCMC &amp; Cambridge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673188"/>
            <a:ext cx="844550" cy="835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7362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92" y="1556792"/>
            <a:ext cx="9131008" cy="1512168"/>
          </a:xfrm>
          <a:prstGeom prst="rect">
            <a:avLst/>
          </a:prstGeom>
          <a:solidFill>
            <a:srgbClr val="769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GB" dirty="0" smtClean="0"/>
              <a:t>What’s Your Experience?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700808"/>
            <a:ext cx="8229600" cy="1368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i="1" dirty="0" smtClean="0"/>
              <a:t>Have you participated in</a:t>
            </a:r>
          </a:p>
          <a:p>
            <a:pPr marL="0" indent="0">
              <a:buNone/>
            </a:pPr>
            <a:r>
              <a:rPr lang="en-GB" i="1" dirty="0" smtClean="0"/>
              <a:t>an online course?</a:t>
            </a:r>
          </a:p>
        </p:txBody>
      </p:sp>
      <p:sp>
        <p:nvSpPr>
          <p:cNvPr id="5" name="TextBox 4"/>
          <p:cNvSpPr txBox="1"/>
          <p:nvPr/>
        </p:nvSpPr>
        <p:spPr>
          <a:xfrm rot="1499082">
            <a:off x="6909725" y="814434"/>
            <a:ext cx="175080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0" b="1" dirty="0" smtClean="0">
                <a:solidFill>
                  <a:srgbClr val="83A541"/>
                </a:solidFill>
                <a:latin typeface="Arial Black" panose="020B0A04020102020204" pitchFamily="34" charset="0"/>
              </a:rPr>
              <a:t>?</a:t>
            </a:r>
            <a:endParaRPr lang="en-GB" sz="20000" b="1" dirty="0">
              <a:solidFill>
                <a:srgbClr val="83A541"/>
              </a:solidFill>
              <a:latin typeface="Arial Black" panose="020B0A04020102020204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5147" y="5285532"/>
            <a:ext cx="11620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896" y="5203085"/>
            <a:ext cx="1287016" cy="1394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67744" y="3284984"/>
            <a:ext cx="1723549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000" b="1" dirty="0" smtClean="0"/>
              <a:t>ODD</a:t>
            </a:r>
          </a:p>
          <a:p>
            <a:pPr algn="ctr"/>
            <a:r>
              <a:rPr lang="en-GB" sz="3200" i="1" dirty="0" smtClean="0"/>
              <a:t>What did</a:t>
            </a:r>
          </a:p>
          <a:p>
            <a:pPr algn="ctr"/>
            <a:r>
              <a:rPr lang="en-GB" sz="3200" i="1" dirty="0" smtClean="0"/>
              <a:t>you like?</a:t>
            </a:r>
            <a:endParaRPr lang="en-GB" sz="32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5055891" y="3284984"/>
            <a:ext cx="2180405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000" b="1" dirty="0" smtClean="0"/>
              <a:t>EVEN</a:t>
            </a:r>
          </a:p>
          <a:p>
            <a:pPr algn="ctr"/>
            <a:r>
              <a:rPr lang="en-GB" sz="3200" i="1" dirty="0" smtClean="0"/>
              <a:t>What didn’t</a:t>
            </a:r>
          </a:p>
          <a:p>
            <a:pPr algn="ctr"/>
            <a:r>
              <a:rPr lang="en-GB" sz="3200" i="1" dirty="0" smtClean="0"/>
              <a:t>you like?</a:t>
            </a:r>
            <a:endParaRPr lang="en-GB" sz="3200" i="1" dirty="0"/>
          </a:p>
        </p:txBody>
      </p:sp>
    </p:spTree>
    <p:extLst>
      <p:ext uri="{BB962C8B-B14F-4D97-AF65-F5344CB8AC3E}">
        <p14:creationId xmlns:p14="http://schemas.microsoft.com/office/powerpoint/2010/main" val="1987351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6512" y="3429000"/>
            <a:ext cx="7346314" cy="1512168"/>
          </a:xfrm>
          <a:prstGeom prst="rect">
            <a:avLst/>
          </a:prstGeom>
          <a:solidFill>
            <a:srgbClr val="769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0" y="5229200"/>
            <a:ext cx="7308304" cy="1368152"/>
          </a:xfrm>
          <a:prstGeom prst="rect">
            <a:avLst/>
          </a:prstGeom>
          <a:solidFill>
            <a:srgbClr val="A5B7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1628800"/>
            <a:ext cx="7308304" cy="1512168"/>
          </a:xfrm>
          <a:prstGeom prst="rect">
            <a:avLst/>
          </a:prstGeom>
          <a:solidFill>
            <a:srgbClr val="A5B7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Putting it in Context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 rot="475991">
            <a:off x="5810768" y="1442645"/>
            <a:ext cx="1467068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0" dirty="0" smtClean="0">
                <a:solidFill>
                  <a:srgbClr val="83A541"/>
                </a:solidFill>
                <a:latin typeface="Arial Black" panose="020B0A04020102020204" pitchFamily="34" charset="0"/>
              </a:rPr>
              <a:t>1</a:t>
            </a:r>
            <a:endParaRPr lang="en-GB" sz="15000" dirty="0">
              <a:solidFill>
                <a:srgbClr val="83A54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475991">
            <a:off x="5826604" y="3302730"/>
            <a:ext cx="1467068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0" dirty="0" smtClean="0">
                <a:solidFill>
                  <a:srgbClr val="83A541"/>
                </a:solidFill>
                <a:latin typeface="Arial Black" panose="020B0A04020102020204" pitchFamily="34" charset="0"/>
              </a:rPr>
              <a:t>2</a:t>
            </a:r>
            <a:endParaRPr lang="en-GB" sz="15000" dirty="0">
              <a:solidFill>
                <a:srgbClr val="83A54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7138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Briefly introduce your own area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Pick one topic to teach using Bite-Sized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Devise 2 or 3 tasks for that topic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 rot="475991">
            <a:off x="5682588" y="4958914"/>
            <a:ext cx="1467068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0" dirty="0" smtClean="0">
                <a:solidFill>
                  <a:srgbClr val="83A541"/>
                </a:solidFill>
                <a:latin typeface="Arial Black" panose="020B0A04020102020204" pitchFamily="34" charset="0"/>
              </a:rPr>
              <a:t>3</a:t>
            </a:r>
            <a:endParaRPr lang="en-GB" sz="15000" dirty="0">
              <a:solidFill>
                <a:srgbClr val="83A541"/>
              </a:solidFill>
              <a:latin typeface="Arial Black" panose="020B0A040201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70534"/>
            <a:ext cx="8667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676" y="3760510"/>
            <a:ext cx="1000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375113"/>
            <a:ext cx="9239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4951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on Engagement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2492896"/>
            <a:ext cx="8618537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96777" y="5770130"/>
            <a:ext cx="35488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The Course Drain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78171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21574" y="6430715"/>
            <a:ext cx="9165573" cy="439541"/>
          </a:xfrm>
          <a:prstGeom prst="rect">
            <a:avLst/>
          </a:prstGeom>
          <a:solidFill>
            <a:srgbClr val="769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2174" y="1711349"/>
            <a:ext cx="293038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i="1" dirty="0" smtClean="0"/>
              <a:t>Final Day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Any Action:</a:t>
            </a:r>
          </a:p>
          <a:p>
            <a:pPr marL="0" indent="0" algn="ctr">
              <a:buNone/>
            </a:pPr>
            <a:r>
              <a:rPr lang="en-GB" dirty="0" smtClean="0"/>
              <a:t>39%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Average:</a:t>
            </a:r>
          </a:p>
          <a:p>
            <a:pPr marL="0" indent="0" algn="ctr">
              <a:buNone/>
            </a:pPr>
            <a:r>
              <a:rPr lang="en-GB" dirty="0" smtClean="0"/>
              <a:t>62%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14" y="1556792"/>
            <a:ext cx="5949978" cy="45365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3728" y="6444044"/>
            <a:ext cx="4859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“In the Cloud” Course – Edinburgh Napier, 2012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5022" y="332656"/>
            <a:ext cx="799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“In the Cloud”  | 18 x 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230" y="3501008"/>
            <a:ext cx="587022" cy="54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229200"/>
            <a:ext cx="587022" cy="54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35569"/>
            <a:ext cx="602562" cy="5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598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052128" y="5517854"/>
            <a:ext cx="104048" cy="1512168"/>
          </a:xfrm>
          <a:prstGeom prst="rect">
            <a:avLst/>
          </a:prstGeom>
          <a:solidFill>
            <a:srgbClr val="769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-36512" y="5578895"/>
            <a:ext cx="3024336" cy="1512168"/>
          </a:xfrm>
          <a:prstGeom prst="rect">
            <a:avLst/>
          </a:prstGeom>
          <a:solidFill>
            <a:srgbClr val="769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-36512" y="1340768"/>
            <a:ext cx="9159932" cy="4176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877272"/>
            <a:ext cx="2016224" cy="7747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i="1" dirty="0" smtClean="0"/>
              <a:t>Final Day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7624" y="188640"/>
            <a:ext cx="799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/>
              <a:t>“Web2 and You” | 12 x </a:t>
            </a:r>
            <a:endParaRPr lang="en-GB" sz="4400" b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1290538"/>
              </p:ext>
            </p:extLst>
          </p:nvPr>
        </p:nvGraphicFramePr>
        <p:xfrm>
          <a:off x="417003" y="1356192"/>
          <a:ext cx="8382001" cy="382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282373" y="5661248"/>
            <a:ext cx="265777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Average actions:</a:t>
            </a:r>
          </a:p>
          <a:p>
            <a:pPr algn="ctr"/>
            <a:r>
              <a:rPr lang="en-GB" sz="2800" dirty="0" smtClean="0"/>
              <a:t>42%</a:t>
            </a:r>
          </a:p>
          <a:p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372200" y="5661248"/>
            <a:ext cx="253094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Weekly Actions:</a:t>
            </a:r>
          </a:p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90%</a:t>
            </a:r>
          </a:p>
          <a:p>
            <a:endParaRPr lang="en-GB" sz="2800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093296"/>
            <a:ext cx="504056" cy="463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03113"/>
            <a:ext cx="504056" cy="463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758" y="291553"/>
            <a:ext cx="602562" cy="5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590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lin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</TotalTime>
  <Words>716</Words>
  <Application>Microsoft Office PowerPoint</Application>
  <PresentationFormat>On-screen Show (4:3)</PresentationFormat>
  <Paragraphs>201</Paragraphs>
  <Slides>17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Bite Sized Development</vt:lpstr>
      <vt:lpstr>How Does it Work?</vt:lpstr>
      <vt:lpstr>Why Should it Work?</vt:lpstr>
      <vt:lpstr>Where Has it Worked?</vt:lpstr>
      <vt:lpstr>What’s Your Experience?</vt:lpstr>
      <vt:lpstr>Putting it in Context</vt:lpstr>
      <vt:lpstr>Research on Engagement</vt:lpstr>
      <vt:lpstr>PowerPoint Presentation</vt:lpstr>
      <vt:lpstr>PowerPoint Presentation</vt:lpstr>
      <vt:lpstr>Research on Engagement</vt:lpstr>
      <vt:lpstr>Increasing Engagement</vt:lpstr>
      <vt:lpstr>PowerPoint Presentation</vt:lpstr>
      <vt:lpstr>Lay Down the Law</vt:lpstr>
      <vt:lpstr>Be the Snowball</vt:lpstr>
      <vt:lpstr>Jump the Rails</vt:lpstr>
      <vt:lpstr>Putting it in Context</vt:lpstr>
      <vt:lpstr>Bite Sized Development</vt:lpstr>
    </vt:vector>
  </TitlesOfParts>
  <Company>UAD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Bite Sized Staff Development</dc:title>
  <dc:creator>GRAY, COLIN</dc:creator>
  <cp:lastModifiedBy>Ann Aitken</cp:lastModifiedBy>
  <cp:revision>32</cp:revision>
  <dcterms:created xsi:type="dcterms:W3CDTF">2013-11-07T10:57:13Z</dcterms:created>
  <dcterms:modified xsi:type="dcterms:W3CDTF">2013-12-02T11:00:18Z</dcterms:modified>
</cp:coreProperties>
</file>